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3" r:id="rId5"/>
    <p:sldId id="264" r:id="rId6"/>
    <p:sldId id="265" r:id="rId7"/>
    <p:sldId id="260" r:id="rId8"/>
    <p:sldId id="257" r:id="rId9"/>
    <p:sldId id="258" r:id="rId10"/>
    <p:sldId id="259"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Meaning of Political Sociology</a:t>
            </a:r>
            <a:endParaRPr lang="en-IN" dirty="0"/>
          </a:p>
        </p:txBody>
      </p:sp>
      <p:sp>
        <p:nvSpPr>
          <p:cNvPr id="3" name="Content Placeholder 2"/>
          <p:cNvSpPr>
            <a:spLocks noGrp="1"/>
          </p:cNvSpPr>
          <p:nvPr>
            <p:ph idx="1"/>
          </p:nvPr>
        </p:nvSpPr>
        <p:spPr/>
        <p:txBody>
          <a:bodyPr/>
          <a:lstStyle/>
          <a:p>
            <a:pPr algn="just">
              <a:buFont typeface="Wingdings" pitchFamily="2" charset="2"/>
              <a:buChar char="Ø"/>
            </a:pPr>
            <a:r>
              <a:rPr lang="en-IN" dirty="0" smtClean="0"/>
              <a:t>Meaning of Political Sociology abounds in conflicting notions. There are four notions of Political Sociology.</a:t>
            </a:r>
          </a:p>
          <a:p>
            <a:pPr algn="just">
              <a:buFont typeface="Wingdings" pitchFamily="2" charset="2"/>
              <a:buChar char="Ø"/>
            </a:pPr>
            <a:r>
              <a:rPr lang="en-IN" b="1" dirty="0" smtClean="0"/>
              <a:t>1</a:t>
            </a:r>
            <a:r>
              <a:rPr lang="en-IN" b="1" baseline="30000" dirty="0" smtClean="0"/>
              <a:t>st</a:t>
            </a:r>
            <a:r>
              <a:rPr lang="en-IN" b="1" dirty="0" smtClean="0"/>
              <a:t> Notion: </a:t>
            </a:r>
          </a:p>
          <a:p>
            <a:pPr marL="0" indent="0" algn="just">
              <a:buNone/>
            </a:pPr>
            <a:r>
              <a:rPr lang="en-IN" dirty="0"/>
              <a:t>	</a:t>
            </a:r>
            <a:r>
              <a:rPr lang="en-IN" dirty="0" smtClean="0"/>
              <a:t>-- Considers Political Sociology as the 	science of the state.</a:t>
            </a:r>
          </a:p>
          <a:p>
            <a:pPr marL="0" indent="0" algn="just">
              <a:buNone/>
            </a:pPr>
            <a:r>
              <a:rPr lang="en-IN" dirty="0"/>
              <a:t>	</a:t>
            </a:r>
            <a:r>
              <a:rPr lang="en-IN" dirty="0" smtClean="0"/>
              <a:t>-- State may be national state and 	government state</a:t>
            </a:r>
          </a:p>
          <a:p>
            <a:pPr marL="0" indent="0">
              <a:buNone/>
            </a:pPr>
            <a:endParaRPr lang="en-IN" dirty="0"/>
          </a:p>
        </p:txBody>
      </p:sp>
    </p:spTree>
    <p:extLst>
      <p:ext uri="{BB962C8B-B14F-4D97-AF65-F5344CB8AC3E}">
        <p14:creationId xmlns:p14="http://schemas.microsoft.com/office/powerpoint/2010/main" val="19321279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100" dirty="0" smtClean="0"/>
              <a:t>.</a:t>
            </a:r>
            <a:endParaRPr lang="en-IN" sz="100" dirty="0"/>
          </a:p>
        </p:txBody>
      </p:sp>
      <p:sp>
        <p:nvSpPr>
          <p:cNvPr id="3" name="Content Placeholder 2"/>
          <p:cNvSpPr>
            <a:spLocks noGrp="1"/>
          </p:cNvSpPr>
          <p:nvPr>
            <p:ph idx="1"/>
          </p:nvPr>
        </p:nvSpPr>
        <p:spPr/>
        <p:txBody>
          <a:bodyPr/>
          <a:lstStyle/>
          <a:p>
            <a:pPr>
              <a:buFont typeface="Wingdings" pitchFamily="2" charset="2"/>
              <a:buChar char="Ø"/>
            </a:pPr>
            <a:r>
              <a:rPr lang="en-IN" dirty="0" smtClean="0"/>
              <a:t>Marx’s contribution was great because he said through his theories…..</a:t>
            </a:r>
          </a:p>
          <a:p>
            <a:pPr marL="0" indent="0" algn="ctr">
              <a:buNone/>
            </a:pPr>
            <a:r>
              <a:rPr lang="en-IN" dirty="0" smtClean="0"/>
              <a:t>Society           Structure         Super-structure</a:t>
            </a:r>
          </a:p>
          <a:p>
            <a:pPr marL="0" indent="0" algn="ctr">
              <a:buNone/>
            </a:pPr>
            <a:endParaRPr lang="en-IN" dirty="0"/>
          </a:p>
          <a:p>
            <a:pPr marL="0" indent="0">
              <a:buNone/>
            </a:pPr>
            <a:r>
              <a:rPr lang="en-IN" dirty="0" smtClean="0"/>
              <a:t>	  Economy &amp; Production	</a:t>
            </a:r>
            <a:r>
              <a:rPr lang="en-IN" dirty="0"/>
              <a:t>P</a:t>
            </a:r>
            <a:r>
              <a:rPr lang="en-IN" dirty="0" smtClean="0"/>
              <a:t>olitics, State, 						Religion etc.</a:t>
            </a:r>
          </a:p>
          <a:p>
            <a:pPr>
              <a:buFont typeface="Wingdings" pitchFamily="2" charset="2"/>
              <a:buChar char="Ø"/>
            </a:pPr>
            <a:r>
              <a:rPr lang="en-IN" dirty="0" smtClean="0"/>
              <a:t>According to him any change in the structure brings the changes in the superstructure.</a:t>
            </a:r>
            <a:endParaRPr lang="en-IN" dirty="0"/>
          </a:p>
        </p:txBody>
      </p:sp>
      <p:sp>
        <p:nvSpPr>
          <p:cNvPr id="4" name="Right Arrow 3"/>
          <p:cNvSpPr/>
          <p:nvPr/>
        </p:nvSpPr>
        <p:spPr>
          <a:xfrm>
            <a:off x="2609434" y="2885278"/>
            <a:ext cx="489204"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Right Arrow 4"/>
          <p:cNvSpPr/>
          <p:nvPr/>
        </p:nvSpPr>
        <p:spPr>
          <a:xfrm>
            <a:off x="5045202" y="2885278"/>
            <a:ext cx="489204"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Down Arrow 5"/>
          <p:cNvSpPr/>
          <p:nvPr/>
        </p:nvSpPr>
        <p:spPr>
          <a:xfrm>
            <a:off x="3657600" y="3294610"/>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Down Arrow 6"/>
          <p:cNvSpPr/>
          <p:nvPr/>
        </p:nvSpPr>
        <p:spPr>
          <a:xfrm>
            <a:off x="6400800" y="3287058"/>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559413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a:bodyPr>
          <a:lstStyle/>
          <a:p>
            <a:r>
              <a:rPr lang="en-IN" sz="100" dirty="0" smtClean="0"/>
              <a:t>.</a:t>
            </a:r>
            <a:endParaRPr lang="en-IN" sz="100" dirty="0"/>
          </a:p>
        </p:txBody>
      </p:sp>
      <p:sp>
        <p:nvSpPr>
          <p:cNvPr id="3" name="Content Placeholder 2"/>
          <p:cNvSpPr>
            <a:spLocks noGrp="1"/>
          </p:cNvSpPr>
          <p:nvPr>
            <p:ph idx="1"/>
          </p:nvPr>
        </p:nvSpPr>
        <p:spPr>
          <a:xfrm>
            <a:off x="457200" y="1828800"/>
            <a:ext cx="8229600" cy="4297363"/>
          </a:xfrm>
        </p:spPr>
        <p:txBody>
          <a:bodyPr/>
          <a:lstStyle/>
          <a:p>
            <a:pPr algn="just">
              <a:buFont typeface="Wingdings" pitchFamily="2" charset="2"/>
              <a:buChar char="Ø"/>
            </a:pPr>
            <a:r>
              <a:rPr lang="en-IN" dirty="0" smtClean="0"/>
              <a:t>Max Webber – Another contributor to the 		development of Political Sociology</a:t>
            </a:r>
          </a:p>
          <a:p>
            <a:pPr marL="0" indent="0" algn="just">
              <a:buNone/>
            </a:pPr>
            <a:endParaRPr lang="en-IN" dirty="0"/>
          </a:p>
          <a:p>
            <a:pPr marL="0" indent="0" algn="just">
              <a:buNone/>
            </a:pPr>
            <a:r>
              <a:rPr lang="en-IN" dirty="0" smtClean="0"/>
              <a:t>	</a:t>
            </a:r>
          </a:p>
          <a:p>
            <a:pPr marL="0" indent="0" algn="just">
              <a:buNone/>
            </a:pPr>
            <a:r>
              <a:rPr lang="en-IN" dirty="0"/>
              <a:t>	</a:t>
            </a:r>
            <a:r>
              <a:rPr lang="en-IN" dirty="0" smtClean="0"/>
              <a:t>Criticises Karl Marx and said that political institutions are the main cause of social changes</a:t>
            </a:r>
          </a:p>
          <a:p>
            <a:pPr marL="0" indent="0" algn="just">
              <a:buNone/>
            </a:pPr>
            <a:endParaRPr lang="en-IN" dirty="0"/>
          </a:p>
        </p:txBody>
      </p:sp>
      <p:sp>
        <p:nvSpPr>
          <p:cNvPr id="4" name="Down Arrow 3"/>
          <p:cNvSpPr/>
          <p:nvPr/>
        </p:nvSpPr>
        <p:spPr>
          <a:xfrm>
            <a:off x="1600200" y="2438400"/>
            <a:ext cx="484632" cy="1600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621991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r>
              <a:rPr lang="en-IN" sz="100" dirty="0" smtClean="0"/>
              <a:t>.</a:t>
            </a:r>
            <a:endParaRPr lang="en-IN" sz="100" dirty="0"/>
          </a:p>
        </p:txBody>
      </p:sp>
      <p:sp>
        <p:nvSpPr>
          <p:cNvPr id="3" name="Content Placeholder 2"/>
          <p:cNvSpPr>
            <a:spLocks noGrp="1"/>
          </p:cNvSpPr>
          <p:nvPr>
            <p:ph idx="1"/>
          </p:nvPr>
        </p:nvSpPr>
        <p:spPr>
          <a:xfrm>
            <a:off x="457200" y="1066800"/>
            <a:ext cx="8229600" cy="5059363"/>
          </a:xfrm>
        </p:spPr>
        <p:txBody>
          <a:bodyPr/>
          <a:lstStyle/>
          <a:p>
            <a:pPr>
              <a:buFont typeface="Wingdings" pitchFamily="2" charset="2"/>
              <a:buChar char="Ø"/>
            </a:pPr>
            <a:r>
              <a:rPr lang="en-IN" dirty="0" smtClean="0"/>
              <a:t>In the end of 19</a:t>
            </a:r>
            <a:r>
              <a:rPr lang="en-IN" baseline="30000" dirty="0" smtClean="0"/>
              <a:t>th</a:t>
            </a:r>
            <a:r>
              <a:rPr lang="en-IN" dirty="0" smtClean="0"/>
              <a:t> century and beginning of the 20</a:t>
            </a:r>
            <a:r>
              <a:rPr lang="en-IN" baseline="30000" dirty="0" smtClean="0"/>
              <a:t>th</a:t>
            </a:r>
            <a:r>
              <a:rPr lang="en-IN" dirty="0" smtClean="0"/>
              <a:t> century there was a development in Italy 	</a:t>
            </a:r>
          </a:p>
          <a:p>
            <a:pPr marL="0" indent="0">
              <a:buNone/>
            </a:pPr>
            <a:r>
              <a:rPr lang="en-IN" dirty="0"/>
              <a:t>	</a:t>
            </a:r>
            <a:r>
              <a:rPr lang="en-IN" dirty="0" err="1" smtClean="0"/>
              <a:t>Vilfredo</a:t>
            </a:r>
            <a:r>
              <a:rPr lang="en-IN" dirty="0" smtClean="0"/>
              <a:t> Pareto </a:t>
            </a:r>
            <a:r>
              <a:rPr lang="en-IN" i="1" dirty="0" smtClean="0">
                <a:latin typeface="Batang" pitchFamily="18" charset="-127"/>
                <a:ea typeface="Batang" pitchFamily="18" charset="-127"/>
              </a:rPr>
              <a:t>‘The Mind and Society’</a:t>
            </a:r>
            <a:r>
              <a:rPr lang="en-IN" dirty="0" smtClean="0"/>
              <a:t>				Circulation of Elite</a:t>
            </a:r>
          </a:p>
          <a:p>
            <a:pPr marL="0" indent="0">
              <a:buNone/>
            </a:pPr>
            <a:r>
              <a:rPr lang="en-IN" dirty="0"/>
              <a:t>	</a:t>
            </a:r>
            <a:r>
              <a:rPr lang="en-IN" dirty="0" err="1" smtClean="0"/>
              <a:t>Getano</a:t>
            </a:r>
            <a:r>
              <a:rPr lang="en-IN" dirty="0" smtClean="0"/>
              <a:t> </a:t>
            </a:r>
            <a:r>
              <a:rPr lang="en-IN" dirty="0" err="1" smtClean="0"/>
              <a:t>Mosca</a:t>
            </a:r>
            <a:r>
              <a:rPr lang="en-IN" dirty="0" smtClean="0"/>
              <a:t>	 </a:t>
            </a:r>
            <a:r>
              <a:rPr lang="en-IN" i="1" dirty="0" smtClean="0">
                <a:latin typeface="Batang" pitchFamily="18" charset="-127"/>
                <a:ea typeface="Batang" pitchFamily="18" charset="-127"/>
              </a:rPr>
              <a:t>‘Ruling Class’</a:t>
            </a:r>
          </a:p>
          <a:p>
            <a:pPr marL="0" indent="0">
              <a:buNone/>
            </a:pPr>
            <a:r>
              <a:rPr lang="en-IN" dirty="0"/>
              <a:t>	</a:t>
            </a:r>
            <a:r>
              <a:rPr lang="en-IN" dirty="0" smtClean="0"/>
              <a:t>Robert </a:t>
            </a:r>
            <a:r>
              <a:rPr lang="en-IN" dirty="0" err="1" smtClean="0"/>
              <a:t>Mitchels</a:t>
            </a:r>
            <a:r>
              <a:rPr lang="en-IN" dirty="0" smtClean="0"/>
              <a:t>   ‘Iron Law of Oligarchy’</a:t>
            </a:r>
          </a:p>
          <a:p>
            <a:pPr>
              <a:buFont typeface="Wingdings" pitchFamily="2" charset="2"/>
              <a:buChar char="Ø"/>
            </a:pPr>
            <a:r>
              <a:rPr lang="en-IN" dirty="0" smtClean="0"/>
              <a:t>American Sociologist</a:t>
            </a:r>
          </a:p>
          <a:p>
            <a:pPr marL="0" indent="0">
              <a:buNone/>
            </a:pPr>
            <a:r>
              <a:rPr lang="en-IN" dirty="0"/>
              <a:t>	</a:t>
            </a:r>
            <a:r>
              <a:rPr lang="en-IN" dirty="0" smtClean="0"/>
              <a:t>C. W. Mills  </a:t>
            </a:r>
            <a:r>
              <a:rPr lang="en-IN" b="1" i="1" dirty="0" smtClean="0">
                <a:latin typeface="Batang" pitchFamily="18" charset="-127"/>
                <a:ea typeface="Batang" pitchFamily="18" charset="-127"/>
              </a:rPr>
              <a:t>‘</a:t>
            </a:r>
            <a:r>
              <a:rPr lang="en-IN" i="1" dirty="0" smtClean="0">
                <a:latin typeface="Batang" pitchFamily="18" charset="-127"/>
                <a:ea typeface="Batang" pitchFamily="18" charset="-127"/>
              </a:rPr>
              <a:t>Power Elite’</a:t>
            </a:r>
          </a:p>
          <a:p>
            <a:pPr marL="0" indent="0">
              <a:buNone/>
            </a:pPr>
            <a:endParaRPr lang="en-IN" dirty="0"/>
          </a:p>
        </p:txBody>
      </p:sp>
      <p:sp>
        <p:nvSpPr>
          <p:cNvPr id="6" name="Notched Right Arrow 5"/>
          <p:cNvSpPr/>
          <p:nvPr/>
        </p:nvSpPr>
        <p:spPr>
          <a:xfrm>
            <a:off x="1094509" y="2667000"/>
            <a:ext cx="304800"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Notched Right Arrow 7"/>
          <p:cNvSpPr/>
          <p:nvPr/>
        </p:nvSpPr>
        <p:spPr>
          <a:xfrm>
            <a:off x="1094509" y="4343400"/>
            <a:ext cx="304800"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Notched Right Arrow 8"/>
          <p:cNvSpPr/>
          <p:nvPr/>
        </p:nvSpPr>
        <p:spPr>
          <a:xfrm>
            <a:off x="1094509" y="3733800"/>
            <a:ext cx="304800"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Notched Right Arrow 9"/>
          <p:cNvSpPr/>
          <p:nvPr/>
        </p:nvSpPr>
        <p:spPr>
          <a:xfrm>
            <a:off x="1149927" y="5486400"/>
            <a:ext cx="304800"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2500482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a:bodyPr>
          <a:lstStyle/>
          <a:p>
            <a:r>
              <a:rPr lang="en-IN" sz="100" dirty="0" smtClean="0"/>
              <a:t>.</a:t>
            </a:r>
            <a:endParaRPr lang="en-IN" sz="100" dirty="0"/>
          </a:p>
        </p:txBody>
      </p:sp>
      <p:sp>
        <p:nvSpPr>
          <p:cNvPr id="3" name="Content Placeholder 2"/>
          <p:cNvSpPr>
            <a:spLocks noGrp="1"/>
          </p:cNvSpPr>
          <p:nvPr>
            <p:ph idx="1"/>
          </p:nvPr>
        </p:nvSpPr>
        <p:spPr>
          <a:xfrm>
            <a:off x="457200" y="685800"/>
            <a:ext cx="8382000" cy="5440363"/>
          </a:xfrm>
        </p:spPr>
        <p:txBody>
          <a:bodyPr>
            <a:normAutofit fontScale="77500" lnSpcReduction="20000"/>
          </a:bodyPr>
          <a:lstStyle/>
          <a:p>
            <a:pPr>
              <a:buFont typeface="Wingdings" pitchFamily="2" charset="2"/>
              <a:buChar char="Ø"/>
            </a:pPr>
            <a:r>
              <a:rPr lang="en-IN" dirty="0" smtClean="0"/>
              <a:t>After the 1</a:t>
            </a:r>
            <a:r>
              <a:rPr lang="en-IN" baseline="30000" dirty="0" smtClean="0"/>
              <a:t>st</a:t>
            </a:r>
            <a:r>
              <a:rPr lang="en-IN" dirty="0" smtClean="0"/>
              <a:t> World </a:t>
            </a:r>
            <a:r>
              <a:rPr lang="en-IN" dirty="0"/>
              <a:t>W</a:t>
            </a:r>
            <a:r>
              <a:rPr lang="en-IN" dirty="0" smtClean="0"/>
              <a:t>ar; emerged Behavioural movement which discussed how people react and why?</a:t>
            </a:r>
          </a:p>
          <a:p>
            <a:pPr marL="0" indent="0">
              <a:buNone/>
            </a:pPr>
            <a:endParaRPr lang="en-IN" dirty="0"/>
          </a:p>
          <a:p>
            <a:pPr marL="0" indent="0" algn="ctr">
              <a:buNone/>
            </a:pPr>
            <a:r>
              <a:rPr lang="en-IN" dirty="0" smtClean="0"/>
              <a:t>Scientific methods and study, inter-disciplinary study and so on</a:t>
            </a:r>
          </a:p>
          <a:p>
            <a:pPr marL="0" indent="0" algn="ctr">
              <a:buNone/>
            </a:pPr>
            <a:endParaRPr lang="en-IN" dirty="0" smtClean="0"/>
          </a:p>
          <a:p>
            <a:pPr>
              <a:buFont typeface="Wingdings" pitchFamily="2" charset="2"/>
              <a:buChar char="Ø"/>
            </a:pPr>
            <a:r>
              <a:rPr lang="en-IN" dirty="0" smtClean="0"/>
              <a:t>After the 2</a:t>
            </a:r>
            <a:r>
              <a:rPr lang="en-IN" baseline="30000" dirty="0" smtClean="0"/>
              <a:t>nd</a:t>
            </a:r>
            <a:r>
              <a:rPr lang="en-IN" dirty="0" smtClean="0"/>
              <a:t> World War…</a:t>
            </a:r>
          </a:p>
          <a:p>
            <a:pPr marL="0" indent="0">
              <a:buNone/>
            </a:pPr>
            <a:r>
              <a:rPr lang="en-IN" dirty="0"/>
              <a:t>	</a:t>
            </a:r>
            <a:r>
              <a:rPr lang="en-IN" dirty="0" smtClean="0"/>
              <a:t>		Collapse of colonialism</a:t>
            </a:r>
          </a:p>
          <a:p>
            <a:pPr marL="0" indent="0">
              <a:buNone/>
            </a:pPr>
            <a:r>
              <a:rPr lang="en-IN" dirty="0"/>
              <a:t>	</a:t>
            </a:r>
            <a:r>
              <a:rPr lang="en-IN" dirty="0" smtClean="0"/>
              <a:t>		Emergence of Democracy</a:t>
            </a:r>
          </a:p>
          <a:p>
            <a:pPr marL="0" indent="0">
              <a:buNone/>
            </a:pPr>
            <a:r>
              <a:rPr lang="en-IN" dirty="0"/>
              <a:t>	</a:t>
            </a:r>
            <a:r>
              <a:rPr lang="en-IN" dirty="0" smtClean="0"/>
              <a:t>		Emergence of new states in Asia, 				Africa &amp; L. America</a:t>
            </a:r>
          </a:p>
          <a:p>
            <a:pPr marL="0" indent="0">
              <a:buNone/>
            </a:pPr>
            <a:r>
              <a:rPr lang="en-IN" dirty="0"/>
              <a:t>	</a:t>
            </a:r>
            <a:r>
              <a:rPr lang="en-IN" dirty="0" smtClean="0"/>
              <a:t>		New socio-eco and political problem 			in these states</a:t>
            </a:r>
          </a:p>
          <a:p>
            <a:pPr marL="0" indent="0" algn="ctr">
              <a:buNone/>
            </a:pPr>
            <a:endParaRPr lang="en-IN" dirty="0" smtClean="0"/>
          </a:p>
          <a:p>
            <a:pPr marL="0" indent="0" algn="ctr">
              <a:buNone/>
            </a:pPr>
            <a:r>
              <a:rPr lang="en-IN" dirty="0" smtClean="0"/>
              <a:t>This period is called </a:t>
            </a:r>
            <a:r>
              <a:rPr lang="en-IN" b="1" i="1" dirty="0" smtClean="0"/>
              <a:t>‘Macro Sociological’</a:t>
            </a:r>
            <a:endParaRPr lang="en-IN" b="1" i="1" dirty="0"/>
          </a:p>
        </p:txBody>
      </p:sp>
      <p:sp>
        <p:nvSpPr>
          <p:cNvPr id="4" name="Down Arrow 3"/>
          <p:cNvSpPr/>
          <p:nvPr/>
        </p:nvSpPr>
        <p:spPr>
          <a:xfrm>
            <a:off x="4142648" y="1295400"/>
            <a:ext cx="484632"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Notched Right Arrow 4"/>
          <p:cNvSpPr/>
          <p:nvPr/>
        </p:nvSpPr>
        <p:spPr>
          <a:xfrm>
            <a:off x="3027219" y="2915689"/>
            <a:ext cx="152400" cy="24231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Right Brace 5"/>
          <p:cNvSpPr/>
          <p:nvPr/>
        </p:nvSpPr>
        <p:spPr>
          <a:xfrm rot="5400000">
            <a:off x="4251579" y="1355979"/>
            <a:ext cx="793242" cy="73152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b="1" dirty="0"/>
          </a:p>
        </p:txBody>
      </p:sp>
      <p:sp>
        <p:nvSpPr>
          <p:cNvPr id="7" name="Notched Right Arrow 6"/>
          <p:cNvSpPr/>
          <p:nvPr/>
        </p:nvSpPr>
        <p:spPr>
          <a:xfrm>
            <a:off x="3013364" y="4374642"/>
            <a:ext cx="152400" cy="24231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Notched Right Arrow 7"/>
          <p:cNvSpPr/>
          <p:nvPr/>
        </p:nvSpPr>
        <p:spPr>
          <a:xfrm>
            <a:off x="3013364" y="3740173"/>
            <a:ext cx="152400" cy="24231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Notched Right Arrow 8"/>
          <p:cNvSpPr/>
          <p:nvPr/>
        </p:nvSpPr>
        <p:spPr>
          <a:xfrm>
            <a:off x="3013364" y="3286783"/>
            <a:ext cx="152400" cy="24231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7088572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a:bodyPr>
          <a:lstStyle/>
          <a:p>
            <a:r>
              <a:rPr lang="en-IN" sz="100" dirty="0" smtClean="0"/>
              <a:t>.</a:t>
            </a:r>
            <a:endParaRPr lang="en-IN" sz="100" dirty="0"/>
          </a:p>
        </p:txBody>
      </p:sp>
      <p:sp>
        <p:nvSpPr>
          <p:cNvPr id="3" name="Content Placeholder 2"/>
          <p:cNvSpPr>
            <a:spLocks noGrp="1"/>
          </p:cNvSpPr>
          <p:nvPr>
            <p:ph idx="1"/>
          </p:nvPr>
        </p:nvSpPr>
        <p:spPr>
          <a:xfrm>
            <a:off x="457200" y="838200"/>
            <a:ext cx="8229600" cy="5287963"/>
          </a:xfrm>
        </p:spPr>
        <p:txBody>
          <a:bodyPr>
            <a:normAutofit fontScale="85000" lnSpcReduction="20000"/>
          </a:bodyPr>
          <a:lstStyle/>
          <a:p>
            <a:pPr>
              <a:buFont typeface="Wingdings" pitchFamily="2" charset="2"/>
              <a:buChar char="Ø"/>
            </a:pPr>
            <a:r>
              <a:rPr lang="en-IN" dirty="0" smtClean="0"/>
              <a:t>After the 2</a:t>
            </a:r>
            <a:r>
              <a:rPr lang="en-IN" baseline="30000" dirty="0" smtClean="0"/>
              <a:t>nd</a:t>
            </a:r>
            <a:r>
              <a:rPr lang="en-IN" dirty="0" smtClean="0"/>
              <a:t> World War, the </a:t>
            </a:r>
            <a:r>
              <a:rPr lang="en-IN" dirty="0"/>
              <a:t>T</a:t>
            </a:r>
            <a:r>
              <a:rPr lang="en-IN" dirty="0" smtClean="0"/>
              <a:t>hird World Countries adopted Democracy but did last long. 			</a:t>
            </a:r>
          </a:p>
          <a:p>
            <a:pPr marL="0" indent="0" algn="ctr">
              <a:buNone/>
            </a:pPr>
            <a:r>
              <a:rPr lang="en-IN" b="1" dirty="0" smtClean="0"/>
              <a:t>Why?</a:t>
            </a:r>
          </a:p>
          <a:p>
            <a:pPr marL="0" indent="0">
              <a:buNone/>
            </a:pPr>
            <a:endParaRPr lang="en-IN" dirty="0" smtClean="0"/>
          </a:p>
          <a:p>
            <a:pPr marL="0" indent="0" algn="ctr">
              <a:buNone/>
            </a:pPr>
            <a:endParaRPr lang="en-IN" dirty="0" smtClean="0"/>
          </a:p>
          <a:p>
            <a:pPr marL="0" indent="0" algn="ctr">
              <a:buNone/>
            </a:pPr>
            <a:r>
              <a:rPr lang="en-IN" dirty="0" smtClean="0"/>
              <a:t>Then comes concept of </a:t>
            </a:r>
          </a:p>
          <a:p>
            <a:pPr marL="0" indent="0" algn="just">
              <a:buNone/>
            </a:pPr>
            <a:r>
              <a:rPr lang="en-IN" dirty="0" smtClean="0"/>
              <a:t>			</a:t>
            </a:r>
            <a:r>
              <a:rPr lang="en-IN" b="1" dirty="0" smtClean="0"/>
              <a:t>Pol. Socialisation</a:t>
            </a:r>
          </a:p>
          <a:p>
            <a:pPr marL="0" indent="0" algn="just">
              <a:buNone/>
            </a:pPr>
            <a:r>
              <a:rPr lang="en-IN" b="1" dirty="0" smtClean="0"/>
              <a:t>			Pol. Participation</a:t>
            </a:r>
          </a:p>
          <a:p>
            <a:pPr marL="0" indent="0" algn="just">
              <a:buNone/>
            </a:pPr>
            <a:r>
              <a:rPr lang="en-IN" b="1" dirty="0" smtClean="0"/>
              <a:t>			Pol. Culture</a:t>
            </a:r>
          </a:p>
          <a:p>
            <a:pPr marL="0" indent="0" algn="just">
              <a:buNone/>
            </a:pPr>
            <a:r>
              <a:rPr lang="en-IN" b="1" dirty="0" smtClean="0"/>
              <a:t>			Pol. Communication</a:t>
            </a:r>
          </a:p>
          <a:p>
            <a:pPr marL="0" indent="0" algn="just">
              <a:buNone/>
            </a:pPr>
            <a:endParaRPr lang="en-IN" dirty="0"/>
          </a:p>
          <a:p>
            <a:pPr marL="0" indent="0" algn="ctr">
              <a:buNone/>
            </a:pPr>
            <a:r>
              <a:rPr lang="en-IN" dirty="0" smtClean="0"/>
              <a:t>				</a:t>
            </a:r>
            <a:endParaRPr lang="en-IN" dirty="0"/>
          </a:p>
        </p:txBody>
      </p:sp>
      <p:sp>
        <p:nvSpPr>
          <p:cNvPr id="4" name="Notched Right Arrow 3"/>
          <p:cNvSpPr/>
          <p:nvPr/>
        </p:nvSpPr>
        <p:spPr>
          <a:xfrm rot="5400000">
            <a:off x="4156501" y="2497213"/>
            <a:ext cx="762001" cy="644375"/>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Notched Right Arrow 4"/>
          <p:cNvSpPr/>
          <p:nvPr/>
        </p:nvSpPr>
        <p:spPr>
          <a:xfrm>
            <a:off x="3103419" y="3657600"/>
            <a:ext cx="152400" cy="24231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Notched Right Arrow 5"/>
          <p:cNvSpPr/>
          <p:nvPr/>
        </p:nvSpPr>
        <p:spPr>
          <a:xfrm>
            <a:off x="3103419" y="4014285"/>
            <a:ext cx="152400" cy="24231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Notched Right Arrow 6"/>
          <p:cNvSpPr/>
          <p:nvPr/>
        </p:nvSpPr>
        <p:spPr>
          <a:xfrm>
            <a:off x="3103420" y="4467952"/>
            <a:ext cx="152400" cy="24231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Notched Right Arrow 7"/>
          <p:cNvSpPr/>
          <p:nvPr/>
        </p:nvSpPr>
        <p:spPr>
          <a:xfrm>
            <a:off x="3103420" y="4876800"/>
            <a:ext cx="152400" cy="24231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12360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a:bodyPr>
          <a:lstStyle/>
          <a:p>
            <a:r>
              <a:rPr lang="en-IN" sz="100" dirty="0" smtClean="0"/>
              <a:t>.</a:t>
            </a:r>
            <a:endParaRPr lang="en-IN" sz="100" dirty="0"/>
          </a:p>
        </p:txBody>
      </p:sp>
      <p:sp>
        <p:nvSpPr>
          <p:cNvPr id="3" name="Content Placeholder 2"/>
          <p:cNvSpPr>
            <a:spLocks noGrp="1"/>
          </p:cNvSpPr>
          <p:nvPr>
            <p:ph idx="1"/>
          </p:nvPr>
        </p:nvSpPr>
        <p:spPr>
          <a:xfrm>
            <a:off x="457200" y="1066800"/>
            <a:ext cx="8229600" cy="5059363"/>
          </a:xfrm>
        </p:spPr>
        <p:txBody>
          <a:bodyPr>
            <a:normAutofit lnSpcReduction="10000"/>
          </a:bodyPr>
          <a:lstStyle/>
          <a:p>
            <a:pPr algn="just">
              <a:buFont typeface="Wingdings" pitchFamily="2" charset="2"/>
              <a:buChar char="Ø"/>
            </a:pPr>
            <a:r>
              <a:rPr lang="en-IN" dirty="0" smtClean="0"/>
              <a:t>These things were conceptualized </a:t>
            </a:r>
            <a:r>
              <a:rPr lang="en-IN" smtClean="0"/>
              <a:t>by              G</a:t>
            </a:r>
            <a:r>
              <a:rPr lang="en-IN" dirty="0" smtClean="0"/>
              <a:t>. Almond, </a:t>
            </a:r>
            <a:r>
              <a:rPr lang="en-IN" dirty="0" err="1" smtClean="0"/>
              <a:t>Cidney</a:t>
            </a:r>
            <a:r>
              <a:rPr lang="en-IN" dirty="0" smtClean="0"/>
              <a:t> </a:t>
            </a:r>
            <a:r>
              <a:rPr lang="en-IN" dirty="0" err="1" smtClean="0"/>
              <a:t>Verba</a:t>
            </a:r>
            <a:r>
              <a:rPr lang="en-IN" dirty="0" smtClean="0"/>
              <a:t>, P. Huntington and so on.</a:t>
            </a:r>
          </a:p>
          <a:p>
            <a:pPr algn="just">
              <a:buFont typeface="Wingdings" pitchFamily="2" charset="2"/>
              <a:buChar char="Ø"/>
            </a:pPr>
            <a:r>
              <a:rPr lang="en-IN" dirty="0" smtClean="0"/>
              <a:t>They also give some theories like Almond’s Structural Functional Approach, Karl </a:t>
            </a:r>
            <a:r>
              <a:rPr lang="en-IN" dirty="0" err="1" smtClean="0"/>
              <a:t>Deutch’s</a:t>
            </a:r>
            <a:r>
              <a:rPr lang="en-IN" dirty="0" smtClean="0"/>
              <a:t> Communication Theory</a:t>
            </a:r>
          </a:p>
          <a:p>
            <a:pPr algn="just">
              <a:buFont typeface="Wingdings" pitchFamily="2" charset="2"/>
              <a:buChar char="Ø"/>
            </a:pPr>
            <a:r>
              <a:rPr lang="en-IN" dirty="0" smtClean="0"/>
              <a:t>Other contributors – De </a:t>
            </a:r>
            <a:r>
              <a:rPr lang="en-IN" dirty="0" err="1" smtClean="0"/>
              <a:t>Tocquevelli</a:t>
            </a:r>
            <a:r>
              <a:rPr lang="en-IN" dirty="0" smtClean="0"/>
              <a:t>, T. Veblen, Emile Durkheim, </a:t>
            </a:r>
            <a:r>
              <a:rPr lang="en-IN" dirty="0" err="1" smtClean="0"/>
              <a:t>Tallcot</a:t>
            </a:r>
            <a:r>
              <a:rPr lang="en-IN" dirty="0" smtClean="0"/>
              <a:t> Persons and so on in different parts of its development.</a:t>
            </a:r>
          </a:p>
          <a:p>
            <a:pPr marL="0" indent="0" algn="ctr">
              <a:buNone/>
            </a:pPr>
            <a:r>
              <a:rPr lang="en-IN" dirty="0" smtClean="0"/>
              <a:t>Thus, Political Sociology Developed</a:t>
            </a:r>
            <a:endParaRPr lang="en-IN" dirty="0"/>
          </a:p>
        </p:txBody>
      </p:sp>
      <p:sp>
        <p:nvSpPr>
          <p:cNvPr id="4" name="Minus 3"/>
          <p:cNvSpPr/>
          <p:nvPr/>
        </p:nvSpPr>
        <p:spPr>
          <a:xfrm>
            <a:off x="2286000" y="5562600"/>
            <a:ext cx="5105400" cy="60960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25317927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IN" sz="3200" b="1" dirty="0" smtClean="0"/>
              <a:t>Nature of Political Sociology</a:t>
            </a:r>
            <a:endParaRPr lang="en-IN" sz="3200" b="1" dirty="0"/>
          </a:p>
        </p:txBody>
      </p:sp>
      <p:sp>
        <p:nvSpPr>
          <p:cNvPr id="3" name="Content Placeholder 2"/>
          <p:cNvSpPr>
            <a:spLocks noGrp="1"/>
          </p:cNvSpPr>
          <p:nvPr>
            <p:ph idx="1"/>
          </p:nvPr>
        </p:nvSpPr>
        <p:spPr>
          <a:xfrm>
            <a:off x="457200" y="1143000"/>
            <a:ext cx="8229600" cy="4983163"/>
          </a:xfrm>
        </p:spPr>
        <p:txBody>
          <a:bodyPr>
            <a:normAutofit fontScale="85000" lnSpcReduction="10000"/>
          </a:bodyPr>
          <a:lstStyle/>
          <a:p>
            <a:pPr algn="just">
              <a:buFont typeface="Wingdings" pitchFamily="2" charset="2"/>
              <a:buChar char="Ø"/>
            </a:pPr>
            <a:r>
              <a:rPr lang="en-IN" sz="3600" dirty="0" smtClean="0"/>
              <a:t>Interdisciplinary subject</a:t>
            </a:r>
          </a:p>
          <a:p>
            <a:pPr algn="just">
              <a:buFont typeface="Wingdings" pitchFamily="2" charset="2"/>
              <a:buChar char="Ø"/>
            </a:pPr>
            <a:r>
              <a:rPr lang="en-IN" sz="3600" dirty="0" smtClean="0"/>
              <a:t>Interaction between society and politics, and social structure and political institutions</a:t>
            </a:r>
          </a:p>
          <a:p>
            <a:pPr algn="just">
              <a:buFont typeface="Wingdings" pitchFamily="2" charset="2"/>
              <a:buChar char="Ø"/>
            </a:pPr>
            <a:r>
              <a:rPr lang="en-IN" sz="3600" dirty="0" smtClean="0"/>
              <a:t>Interaction between state, govt., society, decision making authorities and conflicting social forces.</a:t>
            </a:r>
          </a:p>
          <a:p>
            <a:pPr algn="just">
              <a:buFont typeface="Wingdings" pitchFamily="2" charset="2"/>
              <a:buChar char="Ø"/>
            </a:pPr>
            <a:r>
              <a:rPr lang="en-IN" sz="3600" dirty="0" smtClean="0"/>
              <a:t>It studies relationship between pol. System and its social, cultural and economic environment.</a:t>
            </a:r>
          </a:p>
          <a:p>
            <a:pPr algn="just">
              <a:buFont typeface="Wingdings" pitchFamily="2" charset="2"/>
              <a:buChar char="Ø"/>
            </a:pPr>
            <a:r>
              <a:rPr lang="en-IN" sz="3600" dirty="0" smtClean="0"/>
              <a:t>Power</a:t>
            </a:r>
          </a:p>
          <a:p>
            <a:pPr algn="just">
              <a:buFont typeface="Wingdings" pitchFamily="2" charset="2"/>
              <a:buChar char="Ø"/>
            </a:pPr>
            <a:r>
              <a:rPr lang="en-IN" sz="3600" dirty="0" smtClean="0"/>
              <a:t>Political Sociology is a science and art</a:t>
            </a:r>
            <a:endParaRPr lang="en-IN" sz="3600" dirty="0"/>
          </a:p>
        </p:txBody>
      </p:sp>
    </p:spTree>
    <p:extLst>
      <p:ext uri="{BB962C8B-B14F-4D97-AF65-F5344CB8AC3E}">
        <p14:creationId xmlns:p14="http://schemas.microsoft.com/office/powerpoint/2010/main" val="30596950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Political Sociology</a:t>
            </a:r>
            <a:endParaRPr lang="en-IN" dirty="0"/>
          </a:p>
        </p:txBody>
      </p:sp>
      <p:sp>
        <p:nvSpPr>
          <p:cNvPr id="3" name="Text Placeholder 2"/>
          <p:cNvSpPr>
            <a:spLocks noGrp="1"/>
          </p:cNvSpPr>
          <p:nvPr>
            <p:ph type="body" idx="1"/>
          </p:nvPr>
        </p:nvSpPr>
        <p:spPr/>
        <p:txBody>
          <a:bodyPr>
            <a:normAutofit/>
          </a:bodyPr>
          <a:lstStyle/>
          <a:p>
            <a:pPr algn="ctr"/>
            <a:r>
              <a:rPr lang="en-IN" sz="3200" dirty="0" smtClean="0"/>
              <a:t>Science</a:t>
            </a:r>
            <a:endParaRPr lang="en-IN" sz="3200" dirty="0"/>
          </a:p>
        </p:txBody>
      </p:sp>
      <p:sp>
        <p:nvSpPr>
          <p:cNvPr id="4" name="Content Placeholder 3"/>
          <p:cNvSpPr>
            <a:spLocks noGrp="1"/>
          </p:cNvSpPr>
          <p:nvPr>
            <p:ph sz="half" idx="2"/>
          </p:nvPr>
        </p:nvSpPr>
        <p:spPr/>
        <p:txBody>
          <a:bodyPr>
            <a:normAutofit/>
          </a:bodyPr>
          <a:lstStyle/>
          <a:p>
            <a:r>
              <a:rPr lang="en-IN" sz="2800" dirty="0" smtClean="0"/>
              <a:t>Neutrality</a:t>
            </a:r>
          </a:p>
          <a:p>
            <a:r>
              <a:rPr lang="en-IN" sz="2800" dirty="0" smtClean="0"/>
              <a:t>Comparison</a:t>
            </a:r>
          </a:p>
          <a:p>
            <a:r>
              <a:rPr lang="en-IN" sz="2800" dirty="0" smtClean="0"/>
              <a:t>Observation</a:t>
            </a:r>
          </a:p>
          <a:p>
            <a:r>
              <a:rPr lang="en-IN" sz="2800" dirty="0" smtClean="0"/>
              <a:t>Universality of decisions</a:t>
            </a:r>
          </a:p>
          <a:p>
            <a:r>
              <a:rPr lang="en-IN" sz="2800" dirty="0" smtClean="0"/>
              <a:t>Hypothesis</a:t>
            </a:r>
          </a:p>
          <a:p>
            <a:r>
              <a:rPr lang="en-IN" sz="2800" dirty="0" smtClean="0"/>
              <a:t>Laboratory (Society)</a:t>
            </a:r>
            <a:endParaRPr lang="en-IN" sz="2800" dirty="0"/>
          </a:p>
        </p:txBody>
      </p:sp>
      <p:sp>
        <p:nvSpPr>
          <p:cNvPr id="5" name="Text Placeholder 4"/>
          <p:cNvSpPr>
            <a:spLocks noGrp="1"/>
          </p:cNvSpPr>
          <p:nvPr>
            <p:ph type="body" sz="quarter" idx="3"/>
          </p:nvPr>
        </p:nvSpPr>
        <p:spPr/>
        <p:txBody>
          <a:bodyPr>
            <a:normAutofit/>
          </a:bodyPr>
          <a:lstStyle/>
          <a:p>
            <a:pPr algn="ctr"/>
            <a:r>
              <a:rPr lang="en-IN" sz="3200" dirty="0" smtClean="0"/>
              <a:t>Art</a:t>
            </a:r>
            <a:endParaRPr lang="en-IN" sz="3200" dirty="0"/>
          </a:p>
        </p:txBody>
      </p:sp>
      <p:sp>
        <p:nvSpPr>
          <p:cNvPr id="6" name="Content Placeholder 5"/>
          <p:cNvSpPr>
            <a:spLocks noGrp="1"/>
          </p:cNvSpPr>
          <p:nvPr>
            <p:ph sz="quarter" idx="4"/>
          </p:nvPr>
        </p:nvSpPr>
        <p:spPr>
          <a:xfrm>
            <a:off x="4645025" y="2174875"/>
            <a:ext cx="4117975" cy="3951288"/>
          </a:xfrm>
        </p:spPr>
        <p:txBody>
          <a:bodyPr>
            <a:normAutofit/>
          </a:bodyPr>
          <a:lstStyle/>
          <a:p>
            <a:r>
              <a:rPr lang="en-IN" sz="2800" dirty="0" smtClean="0"/>
              <a:t>Not value free</a:t>
            </a:r>
          </a:p>
          <a:p>
            <a:r>
              <a:rPr lang="en-IN" sz="2800" dirty="0" smtClean="0"/>
              <a:t>Superstitions of society</a:t>
            </a:r>
          </a:p>
          <a:p>
            <a:r>
              <a:rPr lang="en-IN" sz="2800" dirty="0" smtClean="0"/>
              <a:t>Complex society</a:t>
            </a:r>
          </a:p>
          <a:p>
            <a:r>
              <a:rPr lang="en-IN" sz="2800" dirty="0" smtClean="0"/>
              <a:t>No specific laboratory</a:t>
            </a:r>
          </a:p>
          <a:p>
            <a:pPr algn="just"/>
            <a:r>
              <a:rPr lang="en-IN" sz="2800" dirty="0" smtClean="0"/>
              <a:t>No reliability on the past experience because of the changing scenario</a:t>
            </a:r>
            <a:endParaRPr lang="en-IN" sz="2800" dirty="0"/>
          </a:p>
        </p:txBody>
      </p:sp>
    </p:spTree>
    <p:extLst>
      <p:ext uri="{BB962C8B-B14F-4D97-AF65-F5344CB8AC3E}">
        <p14:creationId xmlns:p14="http://schemas.microsoft.com/office/powerpoint/2010/main" val="12219317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228600"/>
            <a:ext cx="6477000" cy="46038"/>
          </a:xfrm>
        </p:spPr>
        <p:txBody>
          <a:bodyPr>
            <a:normAutofit fontScale="90000"/>
          </a:bodyPr>
          <a:lstStyle/>
          <a:p>
            <a:r>
              <a:rPr lang="en-IN" sz="100" dirty="0" smtClean="0"/>
              <a:t>.</a:t>
            </a:r>
            <a:endParaRPr lang="en-IN" sz="100" dirty="0"/>
          </a:p>
        </p:txBody>
      </p:sp>
      <p:sp>
        <p:nvSpPr>
          <p:cNvPr id="3" name="Content Placeholder 2"/>
          <p:cNvSpPr>
            <a:spLocks noGrp="1"/>
          </p:cNvSpPr>
          <p:nvPr>
            <p:ph idx="1"/>
          </p:nvPr>
        </p:nvSpPr>
        <p:spPr>
          <a:xfrm>
            <a:off x="457200" y="990600"/>
            <a:ext cx="8229600" cy="5135563"/>
          </a:xfrm>
        </p:spPr>
        <p:txBody>
          <a:bodyPr>
            <a:normAutofit fontScale="92500" lnSpcReduction="10000"/>
          </a:bodyPr>
          <a:lstStyle/>
          <a:p>
            <a:pPr>
              <a:buFont typeface="Wingdings" pitchFamily="2" charset="2"/>
              <a:buChar char="Ø"/>
            </a:pPr>
            <a:r>
              <a:rPr lang="en-IN" dirty="0" smtClean="0"/>
              <a:t>Political Sociology is not Pol. Science because it is not a state centric discipline. It does not study the statecraft.</a:t>
            </a:r>
          </a:p>
          <a:p>
            <a:pPr>
              <a:buFont typeface="Wingdings" pitchFamily="2" charset="2"/>
              <a:buChar char="Ø"/>
            </a:pPr>
            <a:r>
              <a:rPr lang="en-IN" dirty="0" smtClean="0"/>
              <a:t>Political Sociology is not Sociology because it is primarily concerned with power in the social context.</a:t>
            </a:r>
          </a:p>
          <a:p>
            <a:pPr>
              <a:buFont typeface="Wingdings" pitchFamily="2" charset="2"/>
              <a:buChar char="Ø"/>
            </a:pPr>
            <a:r>
              <a:rPr lang="en-IN" dirty="0" smtClean="0"/>
              <a:t>It is concerned not only with social but also the political aspect of power, authority and command in each society.</a:t>
            </a:r>
          </a:p>
          <a:p>
            <a:pPr>
              <a:buFont typeface="Wingdings" pitchFamily="2" charset="2"/>
              <a:buChar char="Ø"/>
            </a:pPr>
            <a:r>
              <a:rPr lang="en-IN" dirty="0" smtClean="0"/>
              <a:t>Broadly speaking Pol. Sociology is the study of power and domination in the social relationships.</a:t>
            </a:r>
            <a:endParaRPr lang="en-IN" dirty="0"/>
          </a:p>
        </p:txBody>
      </p:sp>
    </p:spTree>
    <p:extLst>
      <p:ext uri="{BB962C8B-B14F-4D97-AF65-F5344CB8AC3E}">
        <p14:creationId xmlns:p14="http://schemas.microsoft.com/office/powerpoint/2010/main" val="3608151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r>
              <a:rPr lang="en-IN" sz="100" dirty="0" smtClean="0"/>
              <a:t>.</a:t>
            </a:r>
            <a:endParaRPr lang="en-IN" sz="100" dirty="0"/>
          </a:p>
        </p:txBody>
      </p:sp>
      <p:sp>
        <p:nvSpPr>
          <p:cNvPr id="3" name="Content Placeholder 2"/>
          <p:cNvSpPr>
            <a:spLocks noGrp="1"/>
          </p:cNvSpPr>
          <p:nvPr>
            <p:ph idx="1"/>
          </p:nvPr>
        </p:nvSpPr>
        <p:spPr>
          <a:xfrm>
            <a:off x="457200" y="914400"/>
            <a:ext cx="8229600" cy="5211763"/>
          </a:xfrm>
        </p:spPr>
        <p:txBody>
          <a:bodyPr>
            <a:normAutofit fontScale="92500" lnSpcReduction="10000"/>
          </a:bodyPr>
          <a:lstStyle/>
          <a:p>
            <a:pPr marL="0" indent="0" algn="just">
              <a:buNone/>
            </a:pPr>
            <a:r>
              <a:rPr lang="en-IN" dirty="0" smtClean="0"/>
              <a:t>	- A nation state designates national society 	and government state designates the ruler 	and leaders of this national society.</a:t>
            </a:r>
          </a:p>
          <a:p>
            <a:pPr marL="0" indent="0" algn="just">
              <a:buNone/>
            </a:pPr>
            <a:endParaRPr lang="en-IN" dirty="0" smtClean="0"/>
          </a:p>
          <a:p>
            <a:pPr marL="0" indent="0" algn="just">
              <a:buNone/>
            </a:pPr>
            <a:r>
              <a:rPr lang="en-IN" dirty="0"/>
              <a:t>	</a:t>
            </a:r>
            <a:r>
              <a:rPr lang="en-IN" dirty="0" smtClean="0"/>
              <a:t>- This notion isolates the study of national 	    society</a:t>
            </a:r>
          </a:p>
          <a:p>
            <a:pPr marL="0" indent="0" algn="just">
              <a:buNone/>
            </a:pPr>
            <a:endParaRPr lang="en-IN" dirty="0" smtClean="0"/>
          </a:p>
          <a:p>
            <a:pPr marL="0" indent="0" algn="just">
              <a:buNone/>
            </a:pPr>
            <a:r>
              <a:rPr lang="en-IN" dirty="0"/>
              <a:t>	</a:t>
            </a:r>
            <a:r>
              <a:rPr lang="en-IN" dirty="0" smtClean="0"/>
              <a:t>- Greer and </a:t>
            </a:r>
            <a:r>
              <a:rPr lang="en-IN" dirty="0"/>
              <a:t>O</a:t>
            </a:r>
            <a:r>
              <a:rPr lang="en-IN" dirty="0" smtClean="0"/>
              <a:t>rleans are proponents of this 	   notion.</a:t>
            </a:r>
          </a:p>
          <a:p>
            <a:pPr marL="0" indent="0" algn="just">
              <a:buNone/>
            </a:pPr>
            <a:endParaRPr lang="en-IN" dirty="0" smtClean="0"/>
          </a:p>
          <a:p>
            <a:pPr marL="0" indent="0" algn="just">
              <a:buNone/>
            </a:pPr>
            <a:r>
              <a:rPr lang="en-IN" dirty="0"/>
              <a:t>	</a:t>
            </a:r>
            <a:r>
              <a:rPr lang="en-IN" dirty="0" smtClean="0"/>
              <a:t>- This notion is rather narrow and limited</a:t>
            </a:r>
            <a:endParaRPr lang="en-IN" dirty="0"/>
          </a:p>
        </p:txBody>
      </p:sp>
    </p:spTree>
    <p:extLst>
      <p:ext uri="{BB962C8B-B14F-4D97-AF65-F5344CB8AC3E}">
        <p14:creationId xmlns:p14="http://schemas.microsoft.com/office/powerpoint/2010/main" val="24942296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a:bodyPr>
          <a:lstStyle/>
          <a:p>
            <a:r>
              <a:rPr lang="en-IN" sz="100" dirty="0" smtClean="0"/>
              <a:t>.</a:t>
            </a:r>
            <a:endParaRPr lang="en-IN" sz="100" dirty="0"/>
          </a:p>
        </p:txBody>
      </p:sp>
      <p:sp>
        <p:nvSpPr>
          <p:cNvPr id="3" name="Content Placeholder 2"/>
          <p:cNvSpPr>
            <a:spLocks noGrp="1"/>
          </p:cNvSpPr>
          <p:nvPr>
            <p:ph idx="1"/>
          </p:nvPr>
        </p:nvSpPr>
        <p:spPr>
          <a:xfrm>
            <a:off x="457200" y="914400"/>
            <a:ext cx="8229600" cy="5211763"/>
          </a:xfrm>
        </p:spPr>
        <p:txBody>
          <a:bodyPr>
            <a:normAutofit/>
          </a:bodyPr>
          <a:lstStyle/>
          <a:p>
            <a:pPr algn="just">
              <a:buFont typeface="Wingdings" pitchFamily="2" charset="2"/>
              <a:buChar char="Ø"/>
            </a:pPr>
            <a:r>
              <a:rPr lang="en-IN" b="1" dirty="0" smtClean="0"/>
              <a:t>2</a:t>
            </a:r>
            <a:r>
              <a:rPr lang="en-IN" b="1" baseline="30000" dirty="0" smtClean="0"/>
              <a:t>nd</a:t>
            </a:r>
            <a:r>
              <a:rPr lang="en-IN" b="1" dirty="0" smtClean="0"/>
              <a:t> Notion: </a:t>
            </a:r>
            <a:r>
              <a:rPr lang="en-IN" dirty="0" smtClean="0"/>
              <a:t>Political Sociology is an interaction process between society and politics</a:t>
            </a:r>
          </a:p>
          <a:p>
            <a:pPr marL="0" indent="0" algn="just">
              <a:buNone/>
            </a:pPr>
            <a:r>
              <a:rPr lang="en-IN" dirty="0"/>
              <a:t>	</a:t>
            </a:r>
            <a:r>
              <a:rPr lang="en-IN" dirty="0" smtClean="0"/>
              <a:t>- </a:t>
            </a:r>
            <a:r>
              <a:rPr lang="en-IN" dirty="0" err="1" smtClean="0"/>
              <a:t>Bendix</a:t>
            </a:r>
            <a:r>
              <a:rPr lang="en-IN" dirty="0" smtClean="0"/>
              <a:t> &amp; </a:t>
            </a:r>
            <a:r>
              <a:rPr lang="en-IN" dirty="0" err="1" smtClean="0"/>
              <a:t>Lipset</a:t>
            </a:r>
            <a:r>
              <a:rPr lang="en-IN" dirty="0" smtClean="0"/>
              <a:t> say ‘Political Science starts with the state and examines how it affects society while </a:t>
            </a:r>
            <a:r>
              <a:rPr lang="en-IN" dirty="0"/>
              <a:t>P</a:t>
            </a:r>
            <a:r>
              <a:rPr lang="en-IN" dirty="0" smtClean="0"/>
              <a:t>olitical Sociology starts with society and examines how it effects the state.</a:t>
            </a:r>
          </a:p>
        </p:txBody>
      </p:sp>
    </p:spTree>
    <p:extLst>
      <p:ext uri="{BB962C8B-B14F-4D97-AF65-F5344CB8AC3E}">
        <p14:creationId xmlns:p14="http://schemas.microsoft.com/office/powerpoint/2010/main" val="23568184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381000"/>
          </a:xfrm>
        </p:spPr>
        <p:txBody>
          <a:bodyPr>
            <a:normAutofit/>
          </a:bodyPr>
          <a:lstStyle/>
          <a:p>
            <a:r>
              <a:rPr lang="en-IN" sz="100" dirty="0" smtClean="0"/>
              <a:t>.</a:t>
            </a:r>
            <a:endParaRPr lang="en-IN" sz="100" dirty="0"/>
          </a:p>
        </p:txBody>
      </p:sp>
      <p:sp>
        <p:nvSpPr>
          <p:cNvPr id="3" name="Content Placeholder 2"/>
          <p:cNvSpPr>
            <a:spLocks noGrp="1"/>
          </p:cNvSpPr>
          <p:nvPr>
            <p:ph idx="1"/>
          </p:nvPr>
        </p:nvSpPr>
        <p:spPr>
          <a:xfrm>
            <a:off x="457200" y="990600"/>
            <a:ext cx="8229600" cy="5135563"/>
          </a:xfrm>
        </p:spPr>
        <p:txBody>
          <a:bodyPr>
            <a:normAutofit lnSpcReduction="10000"/>
          </a:bodyPr>
          <a:lstStyle/>
          <a:p>
            <a:pPr algn="just">
              <a:buFont typeface="Wingdings" pitchFamily="2" charset="2"/>
              <a:buChar char="Ø"/>
            </a:pPr>
            <a:r>
              <a:rPr lang="en-IN" b="1" dirty="0"/>
              <a:t>3</a:t>
            </a:r>
            <a:r>
              <a:rPr lang="en-IN" b="1" baseline="30000" dirty="0"/>
              <a:t>rd</a:t>
            </a:r>
            <a:r>
              <a:rPr lang="en-IN" b="1" dirty="0"/>
              <a:t> Notion: </a:t>
            </a:r>
          </a:p>
          <a:p>
            <a:pPr marL="0" indent="0" algn="just">
              <a:buNone/>
            </a:pPr>
            <a:r>
              <a:rPr lang="en-IN" b="1" dirty="0"/>
              <a:t>	</a:t>
            </a:r>
            <a:r>
              <a:rPr lang="en-IN" dirty="0"/>
              <a:t>- It advocated by Maurice </a:t>
            </a:r>
            <a:r>
              <a:rPr lang="en-IN" dirty="0" err="1"/>
              <a:t>Duverger</a:t>
            </a:r>
            <a:endParaRPr lang="en-IN" dirty="0"/>
          </a:p>
          <a:p>
            <a:pPr marL="0" indent="0" algn="just">
              <a:buNone/>
            </a:pPr>
            <a:r>
              <a:rPr lang="en-IN" dirty="0"/>
              <a:t>	- It is a modern concept</a:t>
            </a:r>
          </a:p>
          <a:p>
            <a:pPr marL="0" indent="0" algn="just">
              <a:buNone/>
            </a:pPr>
            <a:r>
              <a:rPr lang="en-IN" dirty="0"/>
              <a:t>	- According to him it is a ‘Science of Power’</a:t>
            </a:r>
          </a:p>
          <a:p>
            <a:pPr marL="0" indent="0" algn="just">
              <a:buNone/>
            </a:pPr>
            <a:r>
              <a:rPr lang="en-IN" dirty="0" smtClean="0"/>
              <a:t>	- It holds that Political Sociology is the science of power, of government, </a:t>
            </a:r>
            <a:r>
              <a:rPr lang="en-IN" smtClean="0"/>
              <a:t>of authority, </a:t>
            </a:r>
            <a:r>
              <a:rPr lang="en-IN" dirty="0" smtClean="0"/>
              <a:t>of command, in all human societies (including the national society)</a:t>
            </a:r>
          </a:p>
          <a:p>
            <a:pPr marL="0" indent="0" algn="just">
              <a:buNone/>
            </a:pPr>
            <a:r>
              <a:rPr lang="en-IN" dirty="0"/>
              <a:t>	</a:t>
            </a:r>
            <a:r>
              <a:rPr lang="en-IN" dirty="0" smtClean="0"/>
              <a:t>- It excludes unequal relationship that have no institutional character</a:t>
            </a:r>
            <a:endParaRPr lang="en-IN" dirty="0"/>
          </a:p>
        </p:txBody>
      </p:sp>
    </p:spTree>
    <p:extLst>
      <p:ext uri="{BB962C8B-B14F-4D97-AF65-F5344CB8AC3E}">
        <p14:creationId xmlns:p14="http://schemas.microsoft.com/office/powerpoint/2010/main" val="19131913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a:bodyPr>
          <a:lstStyle/>
          <a:p>
            <a:r>
              <a:rPr lang="en-IN" sz="100" dirty="0" smtClean="0"/>
              <a:t>.</a:t>
            </a:r>
            <a:endParaRPr lang="en-IN" sz="100" dirty="0"/>
          </a:p>
        </p:txBody>
      </p:sp>
      <p:sp>
        <p:nvSpPr>
          <p:cNvPr id="3" name="Content Placeholder 2"/>
          <p:cNvSpPr>
            <a:spLocks noGrp="1"/>
          </p:cNvSpPr>
          <p:nvPr>
            <p:ph idx="1"/>
          </p:nvPr>
        </p:nvSpPr>
        <p:spPr>
          <a:xfrm>
            <a:off x="457200" y="838200"/>
            <a:ext cx="8229600" cy="5287963"/>
          </a:xfrm>
        </p:spPr>
        <p:txBody>
          <a:bodyPr/>
          <a:lstStyle/>
          <a:p>
            <a:pPr algn="just">
              <a:buFont typeface="Wingdings" pitchFamily="2" charset="2"/>
              <a:buChar char="Ø"/>
            </a:pPr>
            <a:r>
              <a:rPr lang="en-IN" b="1" dirty="0" smtClean="0"/>
              <a:t>4</a:t>
            </a:r>
            <a:r>
              <a:rPr lang="en-IN" b="1" baseline="30000" dirty="0" smtClean="0"/>
              <a:t>th</a:t>
            </a:r>
            <a:r>
              <a:rPr lang="en-IN" b="1" dirty="0" smtClean="0"/>
              <a:t> </a:t>
            </a:r>
            <a:r>
              <a:rPr lang="en-IN" b="1" dirty="0"/>
              <a:t>Notion: </a:t>
            </a:r>
          </a:p>
          <a:p>
            <a:pPr marL="0" indent="0" algn="just">
              <a:buNone/>
            </a:pPr>
            <a:r>
              <a:rPr lang="en-IN" b="1" dirty="0"/>
              <a:t>	</a:t>
            </a:r>
            <a:r>
              <a:rPr lang="en-IN" dirty="0" smtClean="0"/>
              <a:t>-Integration of Sociology and Political Science.</a:t>
            </a:r>
          </a:p>
          <a:p>
            <a:pPr marL="0" indent="0" algn="just">
              <a:buNone/>
            </a:pPr>
            <a:endParaRPr lang="en-IN" dirty="0" smtClean="0"/>
          </a:p>
          <a:p>
            <a:pPr marL="0" indent="0" algn="just">
              <a:buNone/>
            </a:pPr>
            <a:endParaRPr lang="en-IN" dirty="0"/>
          </a:p>
          <a:p>
            <a:pPr marL="0" indent="0" algn="just">
              <a:buNone/>
            </a:pPr>
            <a:endParaRPr lang="en-IN" dirty="0"/>
          </a:p>
          <a:p>
            <a:pPr marL="0" indent="0">
              <a:buNone/>
            </a:pPr>
            <a:r>
              <a:rPr lang="en-IN" sz="2800" dirty="0" smtClean="0"/>
              <a:t>Reference: </a:t>
            </a:r>
          </a:p>
          <a:p>
            <a:pPr marL="0" indent="0" algn="r">
              <a:buNone/>
            </a:pPr>
            <a:r>
              <a:rPr lang="en-IN" sz="2000" dirty="0" err="1" smtClean="0"/>
              <a:t>Majumder</a:t>
            </a:r>
            <a:r>
              <a:rPr lang="en-IN" sz="2000" dirty="0" smtClean="0"/>
              <a:t>, A.K. &amp; Singh, </a:t>
            </a:r>
            <a:r>
              <a:rPr lang="en-IN" sz="2000" dirty="0" err="1" smtClean="0"/>
              <a:t>Bhanwar</a:t>
            </a:r>
            <a:r>
              <a:rPr lang="en-IN" sz="2000" dirty="0" smtClean="0"/>
              <a:t>: </a:t>
            </a:r>
            <a:r>
              <a:rPr lang="en-IN" sz="2000" i="1" dirty="0" smtClean="0"/>
              <a:t>‘</a:t>
            </a:r>
            <a:r>
              <a:rPr lang="en-IN" sz="2000" b="1" i="1" dirty="0" smtClean="0"/>
              <a:t>Political Sociology’.</a:t>
            </a:r>
            <a:endParaRPr lang="en-IN" sz="2000" b="1" i="1" dirty="0"/>
          </a:p>
        </p:txBody>
      </p:sp>
    </p:spTree>
    <p:extLst>
      <p:ext uri="{BB962C8B-B14F-4D97-AF65-F5344CB8AC3E}">
        <p14:creationId xmlns:p14="http://schemas.microsoft.com/office/powerpoint/2010/main" val="26731486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IN" b="1" dirty="0" smtClean="0"/>
              <a:t>Definitions</a:t>
            </a:r>
            <a:endParaRPr lang="en-IN" b="1" dirty="0"/>
          </a:p>
        </p:txBody>
      </p:sp>
      <p:sp>
        <p:nvSpPr>
          <p:cNvPr id="3" name="Content Placeholder 2"/>
          <p:cNvSpPr>
            <a:spLocks noGrp="1"/>
          </p:cNvSpPr>
          <p:nvPr>
            <p:ph idx="1"/>
          </p:nvPr>
        </p:nvSpPr>
        <p:spPr>
          <a:xfrm>
            <a:off x="457200" y="1143000"/>
            <a:ext cx="8458200" cy="5334000"/>
          </a:xfrm>
        </p:spPr>
        <p:txBody>
          <a:bodyPr>
            <a:normAutofit fontScale="92500" lnSpcReduction="10000"/>
          </a:bodyPr>
          <a:lstStyle/>
          <a:p>
            <a:pPr marL="0" indent="0" algn="just">
              <a:buNone/>
            </a:pPr>
            <a:r>
              <a:rPr lang="en-IN" dirty="0" smtClean="0"/>
              <a:t>	“Political Sociology is the study of inter-relationship between society and polity, between social structures and political institutions.”</a:t>
            </a:r>
          </a:p>
          <a:p>
            <a:pPr marL="0" indent="0" algn="just">
              <a:buNone/>
            </a:pPr>
            <a:r>
              <a:rPr lang="en-IN" dirty="0"/>
              <a:t>	</a:t>
            </a:r>
            <a:r>
              <a:rPr lang="en-IN" dirty="0" smtClean="0"/>
              <a:t>					- S. M. </a:t>
            </a:r>
            <a:r>
              <a:rPr lang="en-IN" dirty="0" err="1" smtClean="0"/>
              <a:t>Lipset</a:t>
            </a:r>
            <a:endParaRPr lang="en-IN" dirty="0"/>
          </a:p>
          <a:p>
            <a:pPr marL="0" indent="0" algn="just">
              <a:buNone/>
            </a:pPr>
            <a:endParaRPr lang="en-IN" dirty="0" smtClean="0"/>
          </a:p>
          <a:p>
            <a:pPr marL="0" indent="0" algn="just">
              <a:buNone/>
            </a:pPr>
            <a:r>
              <a:rPr lang="en-IN" dirty="0"/>
              <a:t>	</a:t>
            </a:r>
            <a:r>
              <a:rPr lang="en-IN" dirty="0" smtClean="0"/>
              <a:t>“Political Sociology is that branch of Sociology, which is concern with the social causes and consequences of given power distribution within or between societies, and with the social and political conflicts that lead to changes in allocation of power.”</a:t>
            </a:r>
          </a:p>
          <a:p>
            <a:pPr marL="0" indent="0" algn="just">
              <a:buNone/>
            </a:pPr>
            <a:r>
              <a:rPr lang="en-IN" dirty="0"/>
              <a:t>	</a:t>
            </a:r>
            <a:r>
              <a:rPr lang="en-IN" dirty="0" smtClean="0"/>
              <a:t>					- Lewis A. </a:t>
            </a:r>
            <a:r>
              <a:rPr lang="en-IN" dirty="0" err="1" smtClean="0"/>
              <a:t>Coser</a:t>
            </a:r>
            <a:endParaRPr lang="en-IN" dirty="0"/>
          </a:p>
        </p:txBody>
      </p:sp>
    </p:spTree>
    <p:extLst>
      <p:ext uri="{BB962C8B-B14F-4D97-AF65-F5344CB8AC3E}">
        <p14:creationId xmlns:p14="http://schemas.microsoft.com/office/powerpoint/2010/main" val="6432756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a:t>Origin &amp; Development of Political Sociology</a:t>
            </a:r>
          </a:p>
        </p:txBody>
      </p:sp>
      <p:sp>
        <p:nvSpPr>
          <p:cNvPr id="3" name="Content Placeholder 2"/>
          <p:cNvSpPr>
            <a:spLocks noGrp="1"/>
          </p:cNvSpPr>
          <p:nvPr>
            <p:ph idx="1"/>
          </p:nvPr>
        </p:nvSpPr>
        <p:spPr>
          <a:xfrm>
            <a:off x="457200" y="1600201"/>
            <a:ext cx="8229600" cy="3962400"/>
          </a:xfrm>
        </p:spPr>
        <p:txBody>
          <a:bodyPr>
            <a:normAutofit fontScale="92500" lnSpcReduction="10000"/>
          </a:bodyPr>
          <a:lstStyle/>
          <a:p>
            <a:pPr>
              <a:buFont typeface="Wingdings" pitchFamily="2" charset="2"/>
              <a:buChar char="Ø"/>
            </a:pPr>
            <a:endParaRPr lang="en-IN" dirty="0" smtClean="0"/>
          </a:p>
          <a:p>
            <a:pPr algn="just">
              <a:buFont typeface="Wingdings" pitchFamily="2" charset="2"/>
              <a:buChar char="Ø"/>
            </a:pPr>
            <a:r>
              <a:rPr lang="en-IN" dirty="0" smtClean="0"/>
              <a:t>No </a:t>
            </a:r>
            <a:r>
              <a:rPr lang="en-IN" dirty="0"/>
              <a:t>fixed date &amp; time for its </a:t>
            </a:r>
            <a:r>
              <a:rPr lang="en-IN" dirty="0" smtClean="0"/>
              <a:t>origin</a:t>
            </a:r>
          </a:p>
          <a:p>
            <a:pPr marL="0" indent="0" algn="just">
              <a:buNone/>
            </a:pPr>
            <a:endParaRPr lang="en-IN" dirty="0" smtClean="0"/>
          </a:p>
          <a:p>
            <a:pPr marL="0" indent="0" algn="just">
              <a:buNone/>
            </a:pPr>
            <a:endParaRPr lang="en-IN" dirty="0"/>
          </a:p>
          <a:p>
            <a:pPr algn="just">
              <a:buFont typeface="Wingdings" pitchFamily="2" charset="2"/>
              <a:buChar char="Ø"/>
            </a:pPr>
            <a:r>
              <a:rPr lang="en-IN" dirty="0"/>
              <a:t>It was developed in the middle of 19</a:t>
            </a:r>
            <a:r>
              <a:rPr lang="en-IN" baseline="30000" dirty="0"/>
              <a:t>th</a:t>
            </a:r>
            <a:r>
              <a:rPr lang="en-IN" dirty="0"/>
              <a:t> Century. According to S</a:t>
            </a:r>
            <a:r>
              <a:rPr lang="en-IN" dirty="0" smtClean="0"/>
              <a:t>. M. </a:t>
            </a:r>
            <a:r>
              <a:rPr lang="en-IN" dirty="0" err="1" smtClean="0"/>
              <a:t>Lipset</a:t>
            </a:r>
            <a:r>
              <a:rPr lang="en-IN" dirty="0" smtClean="0"/>
              <a:t> </a:t>
            </a:r>
            <a:r>
              <a:rPr lang="en-IN" dirty="0"/>
              <a:t>&amp; W</a:t>
            </a:r>
            <a:r>
              <a:rPr lang="en-IN" dirty="0" smtClean="0"/>
              <a:t>. G. </a:t>
            </a:r>
            <a:r>
              <a:rPr lang="en-IN" dirty="0" err="1" smtClean="0"/>
              <a:t>Runciman</a:t>
            </a:r>
            <a:r>
              <a:rPr lang="en-IN" dirty="0" smtClean="0"/>
              <a:t> </a:t>
            </a:r>
            <a:r>
              <a:rPr lang="en-IN" dirty="0"/>
              <a:t>because of Industrial Revolution &amp; reform movements. </a:t>
            </a:r>
          </a:p>
        </p:txBody>
      </p:sp>
    </p:spTree>
    <p:extLst>
      <p:ext uri="{BB962C8B-B14F-4D97-AF65-F5344CB8AC3E}">
        <p14:creationId xmlns:p14="http://schemas.microsoft.com/office/powerpoint/2010/main" val="31422867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IN" sz="100" dirty="0" smtClean="0"/>
              <a:t>….</a:t>
            </a:r>
            <a:endParaRPr lang="en-IN" sz="100" dirty="0"/>
          </a:p>
        </p:txBody>
      </p:sp>
      <p:sp>
        <p:nvSpPr>
          <p:cNvPr id="3" name="Content Placeholder 2"/>
          <p:cNvSpPr>
            <a:spLocks noGrp="1"/>
          </p:cNvSpPr>
          <p:nvPr>
            <p:ph idx="1"/>
          </p:nvPr>
        </p:nvSpPr>
        <p:spPr>
          <a:xfrm>
            <a:off x="457200" y="1295400"/>
            <a:ext cx="8229600" cy="4830763"/>
          </a:xfrm>
        </p:spPr>
        <p:txBody>
          <a:bodyPr>
            <a:normAutofit fontScale="92500" lnSpcReduction="10000"/>
          </a:bodyPr>
          <a:lstStyle/>
          <a:p>
            <a:pPr marL="0" indent="0" algn="ctr">
              <a:buNone/>
            </a:pPr>
            <a:r>
              <a:rPr lang="en-IN" dirty="0" smtClean="0"/>
              <a:t> 19</a:t>
            </a:r>
            <a:r>
              <a:rPr lang="en-IN" baseline="30000" dirty="0" smtClean="0"/>
              <a:t>th</a:t>
            </a:r>
            <a:r>
              <a:rPr lang="en-IN" dirty="0" smtClean="0"/>
              <a:t> Century</a:t>
            </a:r>
          </a:p>
          <a:p>
            <a:pPr marL="0" indent="0" algn="ctr">
              <a:buNone/>
            </a:pPr>
            <a:endParaRPr lang="en-IN" dirty="0" smtClean="0"/>
          </a:p>
          <a:p>
            <a:pPr marL="0" indent="0" algn="ctr">
              <a:buNone/>
            </a:pPr>
            <a:r>
              <a:rPr lang="en-IN" dirty="0" smtClean="0"/>
              <a:t>Industrial Revolution &amp; Reform Movements</a:t>
            </a:r>
          </a:p>
          <a:p>
            <a:pPr marL="0" indent="0" algn="ctr">
              <a:buNone/>
            </a:pPr>
            <a:endParaRPr lang="en-IN" dirty="0" smtClean="0"/>
          </a:p>
          <a:p>
            <a:pPr marL="0" indent="0" algn="ctr">
              <a:buNone/>
            </a:pPr>
            <a:r>
              <a:rPr lang="en-IN" dirty="0" smtClean="0"/>
              <a:t>Drastic Change (both pol. &amp; Soc. in western </a:t>
            </a:r>
            <a:r>
              <a:rPr lang="en-IN" dirty="0" err="1" smtClean="0"/>
              <a:t>socities</a:t>
            </a:r>
            <a:r>
              <a:rPr lang="en-IN" dirty="0" smtClean="0"/>
              <a:t>)</a:t>
            </a:r>
          </a:p>
          <a:p>
            <a:pPr marL="0" indent="0" algn="ctr">
              <a:buNone/>
            </a:pPr>
            <a:endParaRPr lang="en-IN" dirty="0"/>
          </a:p>
          <a:p>
            <a:pPr marL="0" indent="0" algn="ctr">
              <a:buNone/>
            </a:pPr>
            <a:r>
              <a:rPr lang="en-IN" dirty="0" smtClean="0"/>
              <a:t>Developed modern social system in the West</a:t>
            </a:r>
          </a:p>
          <a:p>
            <a:pPr marL="0" indent="0" algn="ctr">
              <a:buNone/>
            </a:pPr>
            <a:endParaRPr lang="en-IN" dirty="0"/>
          </a:p>
          <a:p>
            <a:pPr marL="0" indent="0" algn="ctr">
              <a:buNone/>
            </a:pPr>
            <a:r>
              <a:rPr lang="en-IN" dirty="0" smtClean="0"/>
              <a:t>Appeared difference between society &amp; politics</a:t>
            </a:r>
            <a:endParaRPr lang="en-IN" dirty="0"/>
          </a:p>
        </p:txBody>
      </p:sp>
      <p:sp>
        <p:nvSpPr>
          <p:cNvPr id="4" name="Down Arrow 3"/>
          <p:cNvSpPr/>
          <p:nvPr/>
        </p:nvSpPr>
        <p:spPr>
          <a:xfrm>
            <a:off x="4343400" y="1766940"/>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Down Arrow 4"/>
          <p:cNvSpPr/>
          <p:nvPr/>
        </p:nvSpPr>
        <p:spPr>
          <a:xfrm>
            <a:off x="4343400" y="2797648"/>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Down Arrow 5"/>
          <p:cNvSpPr/>
          <p:nvPr/>
        </p:nvSpPr>
        <p:spPr>
          <a:xfrm>
            <a:off x="4350050" y="3886200"/>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Down Arrow 6"/>
          <p:cNvSpPr/>
          <p:nvPr/>
        </p:nvSpPr>
        <p:spPr>
          <a:xfrm>
            <a:off x="4343400" y="4800600"/>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9663832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a:bodyPr>
          <a:lstStyle/>
          <a:p>
            <a:r>
              <a:rPr lang="en-IN" sz="100" dirty="0" smtClean="0"/>
              <a:t>.</a:t>
            </a:r>
            <a:endParaRPr lang="en-IN" sz="100" dirty="0"/>
          </a:p>
        </p:txBody>
      </p:sp>
      <p:sp>
        <p:nvSpPr>
          <p:cNvPr id="3" name="Content Placeholder 2"/>
          <p:cNvSpPr>
            <a:spLocks noGrp="1"/>
          </p:cNvSpPr>
          <p:nvPr>
            <p:ph idx="1"/>
          </p:nvPr>
        </p:nvSpPr>
        <p:spPr>
          <a:xfrm>
            <a:off x="457200" y="762000"/>
            <a:ext cx="8534400" cy="5364163"/>
          </a:xfrm>
        </p:spPr>
        <p:txBody>
          <a:bodyPr/>
          <a:lstStyle/>
          <a:p>
            <a:pPr>
              <a:buFont typeface="Wingdings" pitchFamily="2" charset="2"/>
              <a:buChar char="Ø"/>
            </a:pPr>
            <a:r>
              <a:rPr lang="en-IN" dirty="0" err="1" smtClean="0"/>
              <a:t>Runciman</a:t>
            </a:r>
            <a:r>
              <a:rPr lang="en-IN" dirty="0" smtClean="0"/>
              <a:t>, </a:t>
            </a:r>
            <a:r>
              <a:rPr lang="en-IN" i="1" dirty="0" smtClean="0"/>
              <a:t>“Social Science and Political Theory”</a:t>
            </a:r>
          </a:p>
          <a:p>
            <a:pPr marL="0" indent="0" algn="ctr">
              <a:buNone/>
            </a:pPr>
            <a:endParaRPr lang="en-IN" dirty="0"/>
          </a:p>
          <a:p>
            <a:pPr marL="0" indent="0" algn="ctr">
              <a:buNone/>
            </a:pPr>
            <a:r>
              <a:rPr lang="en-IN" dirty="0" smtClean="0"/>
              <a:t>Here he differentiates society and state and expresses the emergence of political Sociology.</a:t>
            </a:r>
          </a:p>
          <a:p>
            <a:pPr marL="0" indent="0" algn="ctr">
              <a:buNone/>
            </a:pPr>
            <a:endParaRPr lang="en-IN" dirty="0"/>
          </a:p>
          <a:p>
            <a:pPr marL="0" indent="0" algn="ctr">
              <a:buNone/>
            </a:pPr>
            <a:endParaRPr lang="en-IN" dirty="0" smtClean="0"/>
          </a:p>
          <a:p>
            <a:pPr>
              <a:buFont typeface="Wingdings" pitchFamily="2" charset="2"/>
              <a:buChar char="Ø"/>
            </a:pPr>
            <a:r>
              <a:rPr lang="en-IN" dirty="0" smtClean="0"/>
              <a:t>It gets immense importance in the decade of 40’s of the 19</a:t>
            </a:r>
            <a:r>
              <a:rPr lang="en-IN" baseline="30000" dirty="0" smtClean="0"/>
              <a:t>th</a:t>
            </a:r>
            <a:r>
              <a:rPr lang="en-IN" dirty="0" smtClean="0"/>
              <a:t> century in the writings of </a:t>
            </a:r>
            <a:r>
              <a:rPr lang="en-IN" dirty="0" err="1" smtClean="0"/>
              <a:t>K.Marx</a:t>
            </a:r>
            <a:r>
              <a:rPr lang="en-IN" dirty="0" smtClean="0"/>
              <a:t> &amp; Hegel.</a:t>
            </a:r>
            <a:endParaRPr lang="en-IN" dirty="0"/>
          </a:p>
        </p:txBody>
      </p:sp>
      <p:sp>
        <p:nvSpPr>
          <p:cNvPr id="4" name="Down Arrow 3"/>
          <p:cNvSpPr/>
          <p:nvPr/>
        </p:nvSpPr>
        <p:spPr>
          <a:xfrm>
            <a:off x="4343400" y="1371600"/>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5578281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TotalTime>
  <Words>507</Words>
  <Application>Microsoft Office PowerPoint</Application>
  <PresentationFormat>On-screen Show (4:3)</PresentationFormat>
  <Paragraphs>133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Meaning of Political Sociology</vt:lpstr>
      <vt:lpstr>.</vt:lpstr>
      <vt:lpstr>.</vt:lpstr>
      <vt:lpstr>.</vt:lpstr>
      <vt:lpstr>.</vt:lpstr>
      <vt:lpstr>Definitions</vt:lpstr>
      <vt:lpstr>Origin &amp; Development of Political Sociology</vt:lpstr>
      <vt:lpstr>….</vt:lpstr>
      <vt:lpstr>.</vt:lpstr>
      <vt:lpstr>.</vt:lpstr>
      <vt:lpstr>.</vt:lpstr>
      <vt:lpstr>.</vt:lpstr>
      <vt:lpstr>.</vt:lpstr>
      <vt:lpstr>.</vt:lpstr>
      <vt:lpstr>.</vt:lpstr>
      <vt:lpstr>Nature of Political Sociology</vt:lpstr>
      <vt:lpstr>Political Sociology</vt:lpstr>
      <vt:lpst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Origin &amp; Development of Political Sociology</dc:title>
  <dc:creator>User</dc:creator>
  <cp:lastModifiedBy>User</cp:lastModifiedBy>
  <cp:revision>55</cp:revision>
  <dcterms:created xsi:type="dcterms:W3CDTF">2006-08-16T00:00:00Z</dcterms:created>
  <dcterms:modified xsi:type="dcterms:W3CDTF">2016-08-20T07:18:16Z</dcterms:modified>
</cp:coreProperties>
</file>